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77" r:id="rId2"/>
    <p:sldId id="307" r:id="rId3"/>
    <p:sldId id="315" r:id="rId4"/>
    <p:sldId id="258" r:id="rId5"/>
    <p:sldId id="311" r:id="rId6"/>
    <p:sldId id="306" r:id="rId7"/>
    <p:sldId id="278" r:id="rId8"/>
    <p:sldId id="263" r:id="rId9"/>
    <p:sldId id="308" r:id="rId10"/>
    <p:sldId id="270" r:id="rId11"/>
    <p:sldId id="309" r:id="rId12"/>
    <p:sldId id="297" r:id="rId13"/>
    <p:sldId id="310" r:id="rId14"/>
    <p:sldId id="261" r:id="rId15"/>
    <p:sldId id="312" r:id="rId16"/>
    <p:sldId id="31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277"/>
            <p14:sldId id="307"/>
            <p14:sldId id="315"/>
            <p14:sldId id="258"/>
            <p14:sldId id="311"/>
            <p14:sldId id="306"/>
            <p14:sldId id="278"/>
            <p14:sldId id="263"/>
            <p14:sldId id="308"/>
            <p14:sldId id="270"/>
            <p14:sldId id="309"/>
            <p14:sldId id="297"/>
            <p14:sldId id="310"/>
            <p14:sldId id="261"/>
            <p14:sldId id="312"/>
            <p14:sldId id="31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 varScale="1">
        <p:scale>
          <a:sx n="63" d="100"/>
          <a:sy n="63" d="100"/>
        </p:scale>
        <p:origin x="14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8;&#1059;&#1056;&#1057;&#1051;&#1045;&#1058;&#1067;\&#1058;&#1059;&#1056;&#1057;&#1051;&#1045;&#1058;%202018\&#1048;&#1090;&#1086;&#1075;&#1080;%20&#1057;&#1083;&#1077;&#1090;%202018\&#1050;%20&#1076;&#1080;&#1072;&#1075;&#1088;&#1072;&#1084;&#1084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8;&#1059;&#1056;&#1057;&#1051;&#1045;&#1058;&#1067;\&#1058;&#1059;&#1056;&#1057;&#1051;&#1045;&#1058;%202018\&#1048;&#1090;&#1086;&#1075;&#1080;%20&#1057;&#1083;&#1077;&#1090;%202018\&#1050;%20&#1076;&#1080;&#1072;&#1075;&#1088;&#1072;&#1084;&#1084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8;&#1059;&#1056;&#1057;&#1051;&#1045;&#1058;&#1067;\&#1058;&#1059;&#1056;&#1057;&#1051;&#1045;&#1058;%202018\&#1048;&#1090;&#1086;&#1075;&#1080;%20&#1057;&#1083;&#1077;&#1090;%202018\&#1050;%20&#1076;&#1080;&#1072;&#1075;&#1088;&#1072;&#1084;&#1084;&#1072;&#108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Количество дней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Лист1!$B$3:$K$3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C-48C5-BD95-BEC1DC513A2C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Количество обучающих секций</c:v>
                </c:pt>
              </c:strCache>
            </c:strRef>
          </c:tx>
          <c:invertIfNegative val="0"/>
          <c:cat>
            <c:numRef>
              <c:f>Лист1!$B$3:$K$3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15</c:v>
                </c:pt>
                <c:pt idx="4">
                  <c:v>11</c:v>
                </c:pt>
                <c:pt idx="5">
                  <c:v>7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C-48C5-BD95-BEC1DC513A2C}"/>
            </c:ext>
          </c:extLst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Количество спортивных и творческих мероприятий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Лист1!$B$3:$K$3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Лист1!$B$6:$K$6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13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9</c:v>
                </c:pt>
                <c:pt idx="7">
                  <c:v>9</c:v>
                </c:pt>
                <c:pt idx="8">
                  <c:v>14</c:v>
                </c:pt>
                <c:pt idx="9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C-48C5-BD95-BEC1DC513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356928"/>
        <c:axId val="79638464"/>
      </c:barChart>
      <c:catAx>
        <c:axId val="55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9638464"/>
        <c:crosses val="autoZero"/>
        <c:auto val="1"/>
        <c:lblAlgn val="ctr"/>
        <c:lblOffset val="100"/>
        <c:noMultiLvlLbl val="0"/>
      </c:catAx>
      <c:valAx>
        <c:axId val="796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35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5041248470634"/>
          <c:y val="4.2506801775489877E-2"/>
          <c:w val="0.3257756997009803"/>
          <c:h val="0.95341031079402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Лист1!$B$15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cat>
            <c:strRef>
              <c:f>Лист1!$A$16:$A$26</c:f>
              <c:strCache>
                <c:ptCount val="11"/>
                <c:pt idx="0">
                  <c:v>Год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strCache>
            </c:strRef>
          </c:cat>
          <c:val>
            <c:numRef>
              <c:f>Лист1!$B$16:$B$26</c:f>
              <c:numCache>
                <c:formatCode>General</c:formatCode>
                <c:ptCount val="11"/>
                <c:pt idx="1">
                  <c:v>25</c:v>
                </c:pt>
                <c:pt idx="2">
                  <c:v>30</c:v>
                </c:pt>
                <c:pt idx="3">
                  <c:v>50</c:v>
                </c:pt>
                <c:pt idx="4">
                  <c:v>80</c:v>
                </c:pt>
                <c:pt idx="5">
                  <c:v>70</c:v>
                </c:pt>
                <c:pt idx="6">
                  <c:v>70</c:v>
                </c:pt>
                <c:pt idx="7">
                  <c:v>86</c:v>
                </c:pt>
                <c:pt idx="8">
                  <c:v>81</c:v>
                </c:pt>
                <c:pt idx="9">
                  <c:v>64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23-48C6-94E7-0819B1545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321536"/>
        <c:axId val="79641344"/>
      </c:barChart>
      <c:catAx>
        <c:axId val="5632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641344"/>
        <c:crosses val="autoZero"/>
        <c:auto val="1"/>
        <c:lblAlgn val="ctr"/>
        <c:lblOffset val="100"/>
        <c:noMultiLvlLbl val="0"/>
      </c:catAx>
      <c:valAx>
        <c:axId val="79641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321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Лист1!$A$33</c:f>
              <c:strCache>
                <c:ptCount val="1"/>
                <c:pt idx="0">
                  <c:v>Лидеры национальных и региональных движений</c:v>
                </c:pt>
              </c:strCache>
            </c:strRef>
          </c:tx>
          <c:invertIfNegative val="0"/>
          <c:cat>
            <c:numRef>
              <c:f>Лист1!$B$32:$H$32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Лист1!$B$33:$H$33</c:f>
              <c:numCache>
                <c:formatCode>General</c:formatCode>
                <c:ptCount val="7"/>
                <c:pt idx="0">
                  <c:v>4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16</c:v>
                </c:pt>
                <c:pt idx="5">
                  <c:v>14</c:v>
                </c:pt>
                <c:pt idx="6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6-4EBF-819F-89FDC7FA0044}"/>
            </c:ext>
          </c:extLst>
        </c:ser>
        <c:ser>
          <c:idx val="1"/>
          <c:order val="1"/>
          <c:tx>
            <c:strRef>
              <c:f>Лист1!$A$34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Лист1!$B$32:$H$32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Лист1!$B$34:$H$34</c:f>
              <c:numCache>
                <c:formatCode>General</c:formatCode>
                <c:ptCount val="7"/>
                <c:pt idx="0">
                  <c:v>27</c:v>
                </c:pt>
                <c:pt idx="1">
                  <c:v>16</c:v>
                </c:pt>
                <c:pt idx="2">
                  <c:v>23</c:v>
                </c:pt>
                <c:pt idx="3">
                  <c:v>21</c:v>
                </c:pt>
                <c:pt idx="4">
                  <c:v>27</c:v>
                </c:pt>
                <c:pt idx="5">
                  <c:v>36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E6-4EBF-819F-89FDC7FA0044}"/>
            </c:ext>
          </c:extLst>
        </c:ser>
        <c:ser>
          <c:idx val="2"/>
          <c:order val="2"/>
          <c:tx>
            <c:strRef>
              <c:f>Лист1!$A$35</c:f>
              <c:strCache>
                <c:ptCount val="1"/>
                <c:pt idx="0">
                  <c:v>Специалисты</c:v>
                </c:pt>
              </c:strCache>
            </c:strRef>
          </c:tx>
          <c:invertIfNegative val="0"/>
          <c:cat>
            <c:numRef>
              <c:f>Лист1!$B$32:$H$32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Лист1!$B$35:$H$35</c:f>
              <c:numCache>
                <c:formatCode>General</c:formatCode>
                <c:ptCount val="7"/>
                <c:pt idx="0">
                  <c:v>32</c:v>
                </c:pt>
                <c:pt idx="1">
                  <c:v>25</c:v>
                </c:pt>
                <c:pt idx="2">
                  <c:v>34</c:v>
                </c:pt>
                <c:pt idx="3">
                  <c:v>25</c:v>
                </c:pt>
                <c:pt idx="4">
                  <c:v>23</c:v>
                </c:pt>
                <c:pt idx="5">
                  <c:v>14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E6-4EBF-819F-89FDC7FA0044}"/>
            </c:ext>
          </c:extLst>
        </c:ser>
        <c:ser>
          <c:idx val="3"/>
          <c:order val="3"/>
          <c:tx>
            <c:strRef>
              <c:f>Лист1!$A$36</c:f>
              <c:strCache>
                <c:ptCount val="1"/>
                <c:pt idx="0">
                  <c:v>Волонтеры, семьи</c:v>
                </c:pt>
              </c:strCache>
            </c:strRef>
          </c:tx>
          <c:invertIfNegative val="0"/>
          <c:cat>
            <c:numRef>
              <c:f>Лист1!$B$32:$H$32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Лист1!$B$36:$H$36</c:f>
              <c:numCache>
                <c:formatCode>General</c:formatCode>
                <c:ptCount val="7"/>
                <c:pt idx="0">
                  <c:v>17</c:v>
                </c:pt>
                <c:pt idx="1">
                  <c:v>18</c:v>
                </c:pt>
                <c:pt idx="2">
                  <c:v>7</c:v>
                </c:pt>
                <c:pt idx="3">
                  <c:v>31</c:v>
                </c:pt>
                <c:pt idx="4">
                  <c:v>15</c:v>
                </c:pt>
                <c:pt idx="5">
                  <c:v>13</c:v>
                </c:pt>
                <c:pt idx="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E6-4EBF-819F-89FDC7FA0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770560"/>
        <c:axId val="56583872"/>
      </c:barChart>
      <c:catAx>
        <c:axId val="5677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583872"/>
        <c:crosses val="autoZero"/>
        <c:auto val="1"/>
        <c:lblAlgn val="ctr"/>
        <c:lblOffset val="100"/>
        <c:noMultiLvlLbl val="0"/>
      </c:catAx>
      <c:valAx>
        <c:axId val="5658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6770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21.09.2018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5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46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6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4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1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21.09.2018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dirty="0"/>
              <a:t>Образец текста</a:t>
            </a:r>
          </a:p>
          <a:p>
            <a:pPr lvl="1" eaLnBrk="1" latinLnBrk="0" hangingPunct="1"/>
            <a:r>
              <a:rPr lang="ru-RU" dirty="0"/>
              <a:t>Второй уровень</a:t>
            </a:r>
          </a:p>
          <a:p>
            <a:pPr lvl="2" eaLnBrk="1" latinLnBrk="0" hangingPunct="1"/>
            <a:r>
              <a:rPr lang="ru-RU" dirty="0"/>
              <a:t>Третий уровень</a:t>
            </a:r>
          </a:p>
          <a:p>
            <a:pPr lvl="3" eaLnBrk="1" latinLnBrk="0" hangingPunct="1"/>
            <a:r>
              <a:rPr lang="ru-RU" dirty="0"/>
              <a:t>Четвертый уровень</a:t>
            </a:r>
          </a:p>
          <a:p>
            <a:pPr lvl="4" eaLnBrk="1" latinLnBrk="0" hangingPunct="1"/>
            <a:r>
              <a:rPr lang="ru-RU" dirty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21.09.2018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B630FE-B433-4EEF-B96C-FE22ECE866B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17" y="5471460"/>
            <a:ext cx="946448" cy="922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8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0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gif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hyperlink" Target="http://karelskibereg.gallery.ru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2.gif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95324" y="4333393"/>
            <a:ext cx="4953000" cy="1416269"/>
          </a:xfrm>
        </p:spPr>
        <p:txBody>
          <a:bodyPr>
            <a:normAutofit/>
          </a:bodyPr>
          <a:lstStyle/>
          <a:p>
            <a:r>
              <a:rPr lang="ru-RU" dirty="0" smtClean="0"/>
              <a:t>Дважды в год лета не бывает …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0" dirty="0">
                <a:solidFill>
                  <a:srgbClr val="7BCF27"/>
                </a:solidFill>
                <a:latin typeface="Calibri" pitchFamily="34" charset="0"/>
              </a:rPr>
              <a:t>X </a:t>
            </a:r>
            <a:r>
              <a:rPr lang="ru-RU" sz="2400" b="0" dirty="0">
                <a:solidFill>
                  <a:srgbClr val="7BCF27"/>
                </a:solidFill>
                <a:latin typeface="Calibri" pitchFamily="34" charset="0"/>
              </a:rPr>
              <a:t>Международный туристический Слёт кредитных союзов</a:t>
            </a:r>
            <a:r>
              <a:rPr lang="ru-RU" sz="2400" b="0" dirty="0">
                <a:solidFill>
                  <a:srgbClr val="262626"/>
                </a:solidFill>
              </a:rPr>
              <a:t/>
            </a:r>
            <a:br>
              <a:rPr lang="ru-RU" sz="2400" b="0" dirty="0">
                <a:solidFill>
                  <a:srgbClr val="262626"/>
                </a:solidFill>
              </a:rPr>
            </a:br>
            <a:r>
              <a:rPr lang="ru-RU" sz="5600" b="0" dirty="0">
                <a:solidFill>
                  <a:prstClr val="white"/>
                </a:solidFill>
              </a:rPr>
              <a:t>Карельский </a:t>
            </a:r>
            <a:r>
              <a:rPr lang="ru-RU" sz="5600" b="0" dirty="0" smtClean="0">
                <a:solidFill>
                  <a:prstClr val="white"/>
                </a:solidFill>
              </a:rPr>
              <a:t>Берег </a:t>
            </a:r>
            <a:r>
              <a:rPr lang="ru-RU" sz="5600" b="0" dirty="0">
                <a:solidFill>
                  <a:prstClr val="white"/>
                </a:solidFill>
              </a:rPr>
              <a:t>2018</a:t>
            </a:r>
            <a:endParaRPr lang="ru-RU" sz="5600" b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56EDEF-DAF0-4D69-B2B0-929F6FFFD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3556"/>
            <a:ext cx="2232689" cy="2176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753D9-0B93-4E55-A93D-F3511A840858}"/>
              </a:ext>
            </a:extLst>
          </p:cNvPr>
          <p:cNvSpPr txBox="1"/>
          <p:nvPr/>
        </p:nvSpPr>
        <p:spPr>
          <a:xfrm>
            <a:off x="5580112" y="235123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>
                <a:solidFill>
                  <a:schemeClr val="accent6">
                    <a:lumMod val="75000"/>
                  </a:schemeClr>
                </a:solidFill>
              </a:rPr>
              <a:t>ИТОГОВЫЙ ОТЧЁТ</a:t>
            </a:r>
          </a:p>
        </p:txBody>
      </p:sp>
      <p:pic>
        <p:nvPicPr>
          <p:cNvPr id="7" name="Picture 29">
            <a:extLst>
              <a:ext uri="{FF2B5EF4-FFF2-40B4-BE49-F238E27FC236}">
                <a16:creationId xmlns:a16="http://schemas.microsoft.com/office/drawing/2014/main" id="{D681F0D7-EDB1-4113-853A-B776027A9028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59300"/>
            <a:ext cx="2847975" cy="229870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40"/>
    </mc:Choice>
    <mc:Fallback>
      <p:transition spd="slow" advTm="95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Спортивная программа</a:t>
            </a:r>
            <a:endParaRPr lang="ru-RU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Мешков Вадим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8852FD-49FC-460E-92FC-F4C418A535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10402">
        <p14:gallery dir="l"/>
      </p:transition>
    </mc:Choice>
    <mc:Fallback>
      <p:transition spd="slow" advTm="104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 dirty="0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15267" y="2369253"/>
            <a:ext cx="5371519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Волейбол.</a:t>
            </a:r>
            <a:b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4000" b="0" cap="none" dirty="0" err="1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Хёрлинг</a:t>
            </a:r>
            <a: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.</a:t>
            </a:r>
            <a:b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Дартс.</a:t>
            </a:r>
            <a:b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40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Гигантские шашки.</a:t>
            </a:r>
            <a:endParaRPr lang="ru-RU" sz="28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Мешков Вадим</a:t>
            </a:r>
          </a:p>
        </p:txBody>
      </p:sp>
      <p:pic>
        <p:nvPicPr>
          <p:cNvPr id="6146" name="Picture 2" descr="http://data10.i.gallery.ru/albums/gallery/327974-22564-109070161-m750x740-u3f95e.jpg">
            <a:extLst>
              <a:ext uri="{FF2B5EF4-FFF2-40B4-BE49-F238E27FC236}">
                <a16:creationId xmlns:a16="http://schemas.microsoft.com/office/drawing/2014/main" id="{D6AE798F-5AC0-413A-87AC-1A689553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92" y="1027002"/>
            <a:ext cx="1746282" cy="11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ata10.i.gallery.ru/albums/gallery/327974-ae9aa-109070190-m750x740-uad752.jpg">
            <a:extLst>
              <a:ext uri="{FF2B5EF4-FFF2-40B4-BE49-F238E27FC236}">
                <a16:creationId xmlns:a16="http://schemas.microsoft.com/office/drawing/2014/main" id="{6001F963-E5C7-4CB6-A2EC-BB7212943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50" y="1027002"/>
            <a:ext cx="1746282" cy="11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E4E9B7-65D1-4B8B-8F95-B1A50200CC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19" y="2355447"/>
            <a:ext cx="1216554" cy="1865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94" y="2363579"/>
            <a:ext cx="1936591" cy="11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2583">
        <p14:gallery dir="l"/>
      </p:transition>
    </mc:Choice>
    <mc:Fallback>
      <p:transition spd="slow" advTm="25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500" y="4205768"/>
            <a:ext cx="4953000" cy="13858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ru-RU" sz="2000" dirty="0">
                <a:solidFill>
                  <a:prstClr val="white"/>
                </a:solidFill>
              </a:rPr>
              <a:t>Во главе с Вадимом </a:t>
            </a:r>
            <a:r>
              <a:rPr lang="ru-RU" sz="2000" dirty="0" err="1">
                <a:solidFill>
                  <a:prstClr val="white"/>
                </a:solidFill>
              </a:rPr>
              <a:t>Мешковым</a:t>
            </a:r>
            <a:r>
              <a:rPr lang="ru-RU" sz="2000" dirty="0">
                <a:solidFill>
                  <a:prstClr val="white"/>
                </a:solidFill>
              </a:rPr>
              <a:t> и </a:t>
            </a:r>
            <a:endParaRPr lang="ru-RU" sz="2000" dirty="0" smtClean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r>
              <a:rPr lang="ru-RU" sz="2000" dirty="0" smtClean="0">
                <a:solidFill>
                  <a:prstClr val="white"/>
                </a:solidFill>
              </a:rPr>
              <a:t>Ириной </a:t>
            </a:r>
            <a:r>
              <a:rPr lang="ru-RU" sz="2000" dirty="0">
                <a:solidFill>
                  <a:prstClr val="white"/>
                </a:solidFill>
              </a:rPr>
              <a:t>Ситниковой </a:t>
            </a:r>
          </a:p>
          <a:p>
            <a:pPr>
              <a:spcBef>
                <a:spcPts val="100"/>
              </a:spcBef>
            </a:pPr>
            <a:endParaRPr lang="ru-RU" sz="2000" dirty="0">
              <a:solidFill>
                <a:prstClr val="white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12" y="1469752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ru-RU" sz="4400" b="1" dirty="0">
                <a:solidFill>
                  <a:srgbClr val="7BCF27"/>
                </a:solidFill>
              </a:rPr>
              <a:t>Детский </a:t>
            </a:r>
          </a:p>
          <a:p>
            <a:r>
              <a:rPr lang="ru-RU" sz="4400" b="1" dirty="0">
                <a:solidFill>
                  <a:srgbClr val="7BCF27"/>
                </a:solidFill>
              </a:rPr>
              <a:t>пресс - центр</a:t>
            </a:r>
          </a:p>
        </p:txBody>
      </p:sp>
      <p:pic>
        <p:nvPicPr>
          <p:cNvPr id="8194" name="Picture 2" descr="ÐÐ° Ð´Ð°Ð½Ð½Ð¾Ð¼ Ð¸Ð·Ð¾Ð±ÑÐ°Ð¶ÐµÐ½Ð¸Ð¸ Ð¼Ð¾Ð¶ÐµÑ Ð½Ð°ÑÐ¾Ð´Ð¸ÑÑÑÑ: 1 ÑÐµÐ»Ð¾Ð²ÐµÐº, ÐºÐ°Ð¼ÐµÑÐ° Ð¸ Ð½Ð° ÑÐ»Ð¸ÑÐµ">
            <a:extLst>
              <a:ext uri="{FF2B5EF4-FFF2-40B4-BE49-F238E27FC236}">
                <a16:creationId xmlns:a16="http://schemas.microsoft.com/office/drawing/2014/main" id="{707D6466-FF45-4B7E-B4BA-68BBE089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6" y="188640"/>
            <a:ext cx="24160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Ð° Ð´Ð°Ð½Ð½Ð¾Ð¼ Ð¸Ð·Ð¾Ð±ÑÐ°Ð¶ÐµÐ½Ð¸Ð¸ Ð¼Ð¾Ð¶ÐµÑ Ð½Ð°ÑÐ¾Ð´Ð¸ÑÑÑÑ: 3 ÑÐµÐ»Ð¾Ð²ÐµÐºÐ°, Ð»ÑÐ´Ð¸ ÑÑÐ¾ÑÑ, Ð½Ð° ÑÐ»Ð¸ÑÐµ Ð¸ Ð¿ÑÐ¸ÑÐ¾Ð´Ð°">
            <a:extLst>
              <a:ext uri="{FF2B5EF4-FFF2-40B4-BE49-F238E27FC236}">
                <a16:creationId xmlns:a16="http://schemas.microsoft.com/office/drawing/2014/main" id="{55C406D6-4695-4C4A-A58E-772AEEB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48680"/>
            <a:ext cx="2416029" cy="15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ÐÐ° Ð´Ð°Ð½Ð½Ð¾Ð¼ Ð¸Ð·Ð¾Ð±ÑÐ°Ð¶ÐµÐ½Ð¸Ð¸ Ð¼Ð¾Ð¶ÐµÑ Ð½Ð°ÑÐ¾Ð´Ð¸ÑÑÑÑ: 3 ÑÐµÐ»Ð¾Ð²ÐµÐºÐ°, ÑÐµÐ±ÐµÐ½Ð¾Ðº Ð¸ Ð½Ð° ÑÐ»Ð¸ÑÐµ">
            <a:extLst>
              <a:ext uri="{FF2B5EF4-FFF2-40B4-BE49-F238E27FC236}">
                <a16:creationId xmlns:a16="http://schemas.microsoft.com/office/drawing/2014/main" id="{F08BCD54-E25F-4B28-8995-781F59D2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39" y="2654572"/>
            <a:ext cx="2412174" cy="159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4DDD57F-2EBE-434D-B9F6-AADCD236D1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1">
        <p:dissolve/>
      </p:transition>
    </mc:Choice>
    <mc:Fallback>
      <p:transition spd="slow" advTm="90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500" y="4205768"/>
            <a:ext cx="4953000" cy="13858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00"/>
              </a:spcBef>
            </a:pPr>
            <a:r>
              <a:rPr lang="ru-RU" sz="2000" dirty="0">
                <a:solidFill>
                  <a:prstClr val="white"/>
                </a:solidFill>
              </a:rPr>
              <a:t>Во главе с Татьяной </a:t>
            </a:r>
            <a:r>
              <a:rPr lang="ru-RU" sz="2000" dirty="0" err="1">
                <a:solidFill>
                  <a:prstClr val="white"/>
                </a:solidFill>
              </a:rPr>
              <a:t>Синявиной</a:t>
            </a:r>
            <a:r>
              <a:rPr lang="ru-RU" sz="2000" dirty="0">
                <a:solidFill>
                  <a:prstClr val="white"/>
                </a:solidFill>
              </a:rPr>
              <a:t> и Натальей </a:t>
            </a:r>
            <a:r>
              <a:rPr lang="ru-RU" sz="2000" dirty="0" err="1">
                <a:solidFill>
                  <a:prstClr val="white"/>
                </a:solidFill>
              </a:rPr>
              <a:t>Мардвинцевой</a:t>
            </a:r>
            <a:endParaRPr lang="ru-RU" sz="2000" dirty="0">
              <a:solidFill>
                <a:prstClr val="white"/>
              </a:solidFill>
            </a:endParaRPr>
          </a:p>
          <a:p>
            <a:pPr>
              <a:spcBef>
                <a:spcPts val="100"/>
              </a:spcBef>
            </a:pPr>
            <a:endParaRPr lang="ru-RU" sz="2000" dirty="0">
              <a:solidFill>
                <a:prstClr val="white"/>
              </a:solidFill>
            </a:endParaRPr>
          </a:p>
          <a:p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312" y="1469752"/>
            <a:ext cx="4648200" cy="2369641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r>
              <a:rPr lang="ru-RU" sz="4400" b="1" dirty="0">
                <a:solidFill>
                  <a:srgbClr val="7BCF27"/>
                </a:solidFill>
              </a:rPr>
              <a:t>Детский </a:t>
            </a:r>
          </a:p>
          <a:p>
            <a:r>
              <a:rPr lang="ru-RU" sz="4400" b="1" dirty="0">
                <a:solidFill>
                  <a:srgbClr val="7BCF27"/>
                </a:solidFill>
              </a:rPr>
              <a:t>клуб</a:t>
            </a:r>
          </a:p>
        </p:txBody>
      </p:sp>
      <p:pic>
        <p:nvPicPr>
          <p:cNvPr id="9218" name="Picture 2" descr="http://data10.i.gallery.ru/albums/gallery/327974-594ab-109070171-m750x740-u337b7.jpg">
            <a:extLst>
              <a:ext uri="{FF2B5EF4-FFF2-40B4-BE49-F238E27FC236}">
                <a16:creationId xmlns:a16="http://schemas.microsoft.com/office/drawing/2014/main" id="{E4F58F57-9C6E-429C-980D-BDD70245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416029" cy="16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дерево, трава, внешний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0F52109-DE97-446E-A52F-D45F0EDDFD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26" y="207628"/>
            <a:ext cx="2416029" cy="322137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ва, внешний, дерево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88BDFBA-F24C-46F1-826F-4D97ACB499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62" y="332656"/>
            <a:ext cx="1869672" cy="2492896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1FE6CC-2811-48FA-BFF0-F368180AF4E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94" y="5039686"/>
            <a:ext cx="1275606" cy="1700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7BC56-578B-40FA-9E33-B9B9079B4B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46">
        <p:dissolve/>
      </p:transition>
    </mc:Choice>
    <mc:Fallback>
      <p:transition spd="slow" advTm="64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Статистика по годам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685800"/>
            <a:ext cx="7391401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Диаграмма общая</a:t>
            </a:r>
            <a:endParaRPr lang="ru-RU" sz="2200" dirty="0">
              <a:solidFill>
                <a:srgbClr val="2C99FC"/>
              </a:solidFill>
            </a:endParaRPr>
          </a:p>
          <a:p>
            <a:endParaRPr lang="ru-RU" sz="1900" dirty="0">
              <a:solidFill>
                <a:srgbClr val="2C99FC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943703"/>
              </p:ext>
            </p:extLst>
          </p:nvPr>
        </p:nvGraphicFramePr>
        <p:xfrm>
          <a:off x="1523999" y="1412776"/>
          <a:ext cx="686442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">
        <p14:flip dir="r"/>
      </p:transition>
    </mc:Choice>
    <mc:Fallback>
      <p:transition spd="slow" advTm="1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Статистика по годам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685800"/>
            <a:ext cx="7391401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Количество участников</a:t>
            </a:r>
            <a:endParaRPr lang="ru-RU" sz="2200" dirty="0">
              <a:solidFill>
                <a:srgbClr val="2C99FC"/>
              </a:solidFill>
            </a:endParaRPr>
          </a:p>
          <a:p>
            <a:endParaRPr lang="ru-RU" sz="1900" dirty="0">
              <a:solidFill>
                <a:srgbClr val="2C99FC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63850"/>
              </p:ext>
            </p:extLst>
          </p:nvPr>
        </p:nvGraphicFramePr>
        <p:xfrm>
          <a:off x="1979712" y="1700808"/>
          <a:ext cx="58326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8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">
        <p14:flip dir="r"/>
      </p:transition>
    </mc:Choice>
    <mc:Fallback>
      <p:transition spd="slow" advTm="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Статистика по годам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9" y="685800"/>
            <a:ext cx="7391401" cy="13498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28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Количество участников</a:t>
            </a:r>
            <a:endParaRPr lang="ru-RU" sz="2200" dirty="0">
              <a:solidFill>
                <a:srgbClr val="2C99FC"/>
              </a:solidFill>
            </a:endParaRPr>
          </a:p>
          <a:p>
            <a:endParaRPr lang="ru-RU" sz="1900" dirty="0">
              <a:solidFill>
                <a:srgbClr val="2C99FC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417276"/>
              </p:ext>
            </p:extLst>
          </p:nvPr>
        </p:nvGraphicFramePr>
        <p:xfrm>
          <a:off x="1523999" y="1360714"/>
          <a:ext cx="7152457" cy="5020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">
        <p14:flip dir="r"/>
      </p:transition>
    </mc:Choice>
    <mc:Fallback>
      <p:transition spd="slow" advTm="2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4136" y="479582"/>
            <a:ext cx="803691" cy="751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724" y="2217355"/>
            <a:ext cx="7229475" cy="46166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1560" y="2669865"/>
            <a:ext cx="8208912" cy="1200329"/>
          </a:xfrm>
        </p:spPr>
        <p:txBody>
          <a:bodyPr wrap="square" tIns="0" bIns="0" anchor="t" anchorCtr="0">
            <a:normAutofit fontScale="90000"/>
          </a:bodyPr>
          <a:lstStyle/>
          <a:p>
            <a:r>
              <a:rPr lang="ru-RU" sz="7800" dirty="0">
                <a:latin typeface="+mn-lt"/>
              </a:rPr>
              <a:t>Фотоотчёт «</a:t>
            </a:r>
            <a:r>
              <a:rPr lang="ru-RU" sz="6700" dirty="0">
                <a:latin typeface="+mn-lt"/>
              </a:rPr>
              <a:t>КБ-2018»:</a:t>
            </a:r>
            <a:r>
              <a:rPr lang="ru-RU" sz="4000" dirty="0">
                <a:latin typeface="+mn-lt"/>
              </a:rPr>
              <a:t/>
            </a:r>
            <a:br>
              <a:rPr lang="ru-RU" sz="4000" dirty="0">
                <a:latin typeface="+mn-lt"/>
              </a:rPr>
            </a:br>
            <a:r>
              <a:rPr lang="en-US" sz="4000" dirty="0">
                <a:latin typeface="+mn-lt"/>
                <a:hlinkClick r:id="rId6"/>
              </a:rPr>
              <a:t>http://</a:t>
            </a:r>
            <a:r>
              <a:rPr lang="en-US" sz="4000" dirty="0" smtClean="0">
                <a:latin typeface="+mn-lt"/>
                <a:hlinkClick r:id="rId6"/>
              </a:rPr>
              <a:t>karelskibereg.gallery.ru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endParaRPr lang="ru-RU" sz="7800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66" y="4869160"/>
            <a:ext cx="912431" cy="8896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42" y="239484"/>
            <a:ext cx="5669663" cy="2439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3">
        <p:blinds dir="vert"/>
      </p:transition>
    </mc:Choice>
    <mc:Fallback>
      <p:transition spd="slow" advTm="507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C27439B-70D5-422F-BDE4-EF468BE7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8" y="2132856"/>
            <a:ext cx="6903984" cy="129614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</a:rPr>
              <a:t>Х Международный Слёт кредитных союзов «Карельский Берег- 2018»</a:t>
            </a:r>
            <a:r>
              <a:rPr lang="ru-RU" sz="4800" dirty="0">
                <a:solidFill>
                  <a:srgbClr val="0070C0"/>
                </a:solidFill>
              </a:rPr>
              <a:t/>
            </a:r>
            <a:br>
              <a:rPr lang="ru-RU" sz="4800" dirty="0">
                <a:solidFill>
                  <a:srgbClr val="0070C0"/>
                </a:solidFill>
              </a:rPr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2800" dirty="0">
                <a:solidFill>
                  <a:srgbClr val="00B050"/>
                </a:solidFill>
              </a:rPr>
              <a:t>Организатор Проекта: </a:t>
            </a:r>
            <a:r>
              <a:rPr lang="ru-RU" sz="2000" dirty="0"/>
              <a:t>Ассоциация «Гардарика»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Со-организаторы Проекта</a:t>
            </a:r>
            <a:r>
              <a:rPr lang="ru-RU" sz="2800" dirty="0"/>
              <a:t>: </a:t>
            </a:r>
            <a:r>
              <a:rPr lang="ru-RU" sz="2000" dirty="0"/>
              <a:t>ЮРАКС, Лига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Кураторы Проекта: </a:t>
            </a:r>
            <a:r>
              <a:rPr lang="ru-RU" sz="2000" dirty="0"/>
              <a:t>Мариничев Ю.Б., </a:t>
            </a:r>
            <a:r>
              <a:rPr lang="ru-RU" sz="2000" dirty="0" err="1"/>
              <a:t>Гамеров</a:t>
            </a:r>
            <a:r>
              <a:rPr lang="ru-RU" sz="2000" dirty="0"/>
              <a:t> Ю.С.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Директор Проекта:</a:t>
            </a:r>
            <a:r>
              <a:rPr lang="ru-RU" sz="2000" dirty="0"/>
              <a:t> Тимохина Н.Н.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Место проведения Слёта:</a:t>
            </a:r>
            <a:r>
              <a:rPr lang="ru-RU" sz="2800" dirty="0"/>
              <a:t> </a:t>
            </a:r>
            <a:r>
              <a:rPr lang="ru-RU" sz="2000" dirty="0"/>
              <a:t>Республика Карелия,  </a:t>
            </a:r>
            <a:br>
              <a:rPr lang="ru-RU" sz="2000" dirty="0"/>
            </a:br>
            <a:r>
              <a:rPr lang="ru-RU" sz="2000" dirty="0"/>
              <a:t>пос. Вяртсиля, турбаза «Гардарика»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Даты проведения:</a:t>
            </a:r>
            <a:r>
              <a:rPr lang="ru-RU" sz="2000" dirty="0"/>
              <a:t> 17 – 21.07.2017</a:t>
            </a:r>
            <a:br>
              <a:rPr lang="ru-RU" sz="2000" dirty="0"/>
            </a:br>
            <a:r>
              <a:rPr lang="ru-RU" sz="2800" dirty="0">
                <a:solidFill>
                  <a:srgbClr val="00B050"/>
                </a:solidFill>
              </a:rPr>
              <a:t>Оператор Слета: </a:t>
            </a:r>
            <a:r>
              <a:rPr lang="ru-RU" sz="2000" dirty="0"/>
              <a:t>«Клевер Фонд»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548" y="494116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6"/>
    </mc:Choice>
    <mc:Fallback>
      <p:transition spd="slow" advTm="834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26" y="188640"/>
            <a:ext cx="7010400" cy="864096"/>
          </a:xfrm>
        </p:spPr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Оргструктура</a:t>
            </a:r>
            <a:r>
              <a:rPr lang="ru-RU" dirty="0" smtClean="0">
                <a:solidFill>
                  <a:srgbClr val="0070C0"/>
                </a:solidFill>
              </a:rPr>
              <a:t> проекта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76864" cy="467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903" y="494116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7"/>
    </mc:Choice>
    <mc:Fallback>
      <p:transition spd="slow" advTm="905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+mj-lt"/>
              </a:rPr>
              <a:t>Формат Слёта - 2018</a:t>
            </a:r>
            <a:endParaRPr lang="ru-RU" sz="4000" dirty="0">
              <a:solidFill>
                <a:srgbClr val="0070C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0711" y="5127978"/>
            <a:ext cx="7973935" cy="40011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дней интенсивного интерактива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00" y="1557456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666898"/>
              <a:ext cx="1995984" cy="683264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4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Деловая программа (12)</a:t>
              </a:r>
              <a:endParaRPr lang="ru-RU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43300" y="1591943"/>
            <a:ext cx="2057400" cy="2708434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Культурная программа (10)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796352" y="2263973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24600" y="1587511"/>
            <a:ext cx="2057400" cy="2708434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Спортивная программа (4)</a:t>
              </a:r>
              <a:endParaRPr lang="ru-RU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630680" y="2055520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       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0BF6564-2C8F-484E-B93F-FA528B6BD0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2"/>
    </mc:Choice>
    <mc:Fallback>
      <p:transition spd="slow" advTm="4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8FE10B-BA02-4399-A279-F890FD002FC2}"/>
              </a:ext>
            </a:extLst>
          </p:cNvPr>
          <p:cNvSpPr/>
          <p:nvPr/>
        </p:nvSpPr>
        <p:spPr>
          <a:xfrm>
            <a:off x="755576" y="105273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Создана </a:t>
            </a:r>
            <a:r>
              <a:rPr lang="ru-RU" b="1" dirty="0"/>
              <a:t>площадка для свободного неформального общения лидеров </a:t>
            </a:r>
            <a:r>
              <a:rPr lang="ru-RU" dirty="0"/>
              <a:t>движения кредитных союзов: пайщиков, волонтеров, руководителей;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Осуществлялось укрепление </a:t>
            </a:r>
            <a:r>
              <a:rPr lang="ru-RU" b="1" dirty="0"/>
              <a:t>прямых личных отношений </a:t>
            </a:r>
            <a:r>
              <a:rPr lang="ru-RU" dirty="0"/>
              <a:t>людей, занятых в организации движения кредитных союзов России.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Осуществлялось распространение современных достижений, </a:t>
            </a:r>
            <a:r>
              <a:rPr lang="ru-RU" b="1" dirty="0"/>
              <a:t>лучших практик и реального опыта</a:t>
            </a:r>
            <a:r>
              <a:rPr lang="ru-RU" dirty="0"/>
              <a:t> объединения людей в кредитные союзы.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Велась работа по расширению </a:t>
            </a:r>
            <a:r>
              <a:rPr lang="ru-RU" b="1" dirty="0"/>
              <a:t>деловых контактов профессионалов </a:t>
            </a:r>
            <a:r>
              <a:rPr lang="ru-RU" dirty="0"/>
              <a:t>и волонтеров, работающих в области менеджмента кредитных союзов.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 рамках Слета проводились мероприятия по </a:t>
            </a:r>
            <a:r>
              <a:rPr lang="ru-RU" b="1" dirty="0"/>
              <a:t>укреплению здоровья</a:t>
            </a:r>
            <a:r>
              <a:rPr lang="ru-RU" dirty="0"/>
              <a:t>, спортивного соревновательного духа.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Все участники были вовлечены в подготовку и </a:t>
            </a:r>
            <a:r>
              <a:rPr lang="ru-RU" b="1" dirty="0"/>
              <a:t>проведение культурно-творческих мероприятий</a:t>
            </a:r>
            <a:r>
              <a:rPr lang="ru-RU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На протяжении 5 дней работал </a:t>
            </a:r>
            <a:r>
              <a:rPr lang="ru-RU" b="1" dirty="0"/>
              <a:t>Детский клуб.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AAC60-07E7-4BDD-8B0B-2E8C36688CEF}"/>
              </a:ext>
            </a:extLst>
          </p:cNvPr>
          <p:cNvSpPr txBox="1"/>
          <p:nvPr/>
        </p:nvSpPr>
        <p:spPr>
          <a:xfrm>
            <a:off x="1259632" y="425097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Реализованные задачи Слёта - 2018</a:t>
            </a:r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5CD402BF-AB21-4FBE-A742-5C0BE94C0B97}"/>
              </a:ext>
            </a:extLst>
          </p:cNvPr>
          <p:cNvGrpSpPr/>
          <p:nvPr/>
        </p:nvGrpSpPr>
        <p:grpSpPr>
          <a:xfrm>
            <a:off x="3707904" y="4869160"/>
            <a:ext cx="1438275" cy="1438275"/>
            <a:chOff x="762001" y="1946209"/>
            <a:chExt cx="2057400" cy="2057400"/>
          </a:xfrm>
        </p:grpSpPr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E6F07662-6750-4113-969E-D870DB5FC3F3}"/>
                </a:ext>
              </a:extLst>
            </p:cNvPr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F4DF6C3E-CCAC-440C-9969-B945BEE6DFAC}"/>
                </a:ext>
              </a:extLst>
            </p:cNvPr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7" name="Picture 11">
            <a:extLst>
              <a:ext uri="{FF2B5EF4-FFF2-40B4-BE49-F238E27FC236}">
                <a16:creationId xmlns:a16="http://schemas.microsoft.com/office/drawing/2014/main" id="{61AD55A9-C5B2-4FBE-AA4D-7517539DE0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923" y="5021560"/>
            <a:ext cx="1133856" cy="11338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5DCBB0E-EE7A-4C9F-A997-9FEF033DCD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81"/>
    </mc:Choice>
    <mc:Fallback>
      <p:transition spd="slow" advTm="13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Деловая программа</a:t>
            </a:r>
            <a:endParaRPr lang="ru-RU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Корсунская Екатерина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  <p:pic>
        <p:nvPicPr>
          <p:cNvPr id="1026" name="Picture 2" descr="http://data10.i.gallery.ru/albums/gallery/327974-0ccdb-109070204-m750x740-u9a531.jpg">
            <a:extLst>
              <a:ext uri="{FF2B5EF4-FFF2-40B4-BE49-F238E27FC236}">
                <a16:creationId xmlns:a16="http://schemas.microsoft.com/office/drawing/2014/main" id="{34D8C311-15F5-47E0-A33A-8EDD0CC0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590" y="1196752"/>
            <a:ext cx="1674911" cy="111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ta10.i.gallery.ru/albums/gallery/327974-3a6f9-109070207-m750x740-u376c8.jpg">
            <a:extLst>
              <a:ext uri="{FF2B5EF4-FFF2-40B4-BE49-F238E27FC236}">
                <a16:creationId xmlns:a16="http://schemas.microsoft.com/office/drawing/2014/main" id="{35F8D9D0-D20F-46E1-98A7-7C851FE1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63" y="1196752"/>
            <a:ext cx="1674912" cy="11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ata10.i.gallery.ru/albums/gallery/327974-33aa5-109070197-m750x740-ubb91a.jpg">
            <a:extLst>
              <a:ext uri="{FF2B5EF4-FFF2-40B4-BE49-F238E27FC236}">
                <a16:creationId xmlns:a16="http://schemas.microsoft.com/office/drawing/2014/main" id="{4AF14ABB-268B-405C-9AD4-C4BBB3DE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52" y="1196752"/>
            <a:ext cx="1668459" cy="111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человек, мужчина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98D3C2-3318-4DFF-A29B-DF7F6185FE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6" y="3942353"/>
            <a:ext cx="1668459" cy="11047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к, внутренний, стена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7EAFE88-051E-4E1C-92B7-22B1BAE603C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90" y="3954118"/>
            <a:ext cx="1650689" cy="10929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мужчина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B50E164-C5BA-472A-BCC8-D6A514B8BB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24" y="3934071"/>
            <a:ext cx="1693476" cy="11212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0D0771-436C-45A6-B4A1-D4738E4B77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3337">
        <p14:gallery dir="l"/>
      </p:transition>
    </mc:Choice>
    <mc:Fallback>
      <p:transition spd="slow" advTm="3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0" y="980728"/>
            <a:ext cx="586740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Деловая программа:</a:t>
            </a:r>
            <a:br>
              <a:rPr lang="ru-RU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1400" b="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1.</a:t>
            </a:r>
            <a:r>
              <a:rPr lang="ru-RU" sz="1400" b="0" dirty="0"/>
              <a:t>Кредитной кооперации 25 лет. Успехи, уроки, задачи. Кто наши пайщики сейчас и в будущем.</a:t>
            </a:r>
            <a:br>
              <a:rPr lang="ru-RU" sz="1400" b="0" dirty="0"/>
            </a:br>
            <a:r>
              <a:rPr lang="ru-RU" sz="1400" b="0" dirty="0"/>
              <a:t>2. Базовый стандарт по управлению рисками. Живём по новому. </a:t>
            </a:r>
            <a:br>
              <a:rPr lang="ru-RU" sz="1400" b="0" dirty="0"/>
            </a:br>
            <a:r>
              <a:rPr lang="ru-RU" sz="1400" b="0" dirty="0"/>
              <a:t>3. Тренинг по публичному выступлению. </a:t>
            </a:r>
            <a:br>
              <a:rPr lang="ru-RU" sz="1400" b="0" dirty="0"/>
            </a:br>
            <a:r>
              <a:rPr lang="ru-RU" sz="1400" b="0" dirty="0"/>
              <a:t>4. Страхование КПК и пайщиков. Возможно ли создание инструмента, когда долг умирает вместе с пайщиком.</a:t>
            </a:r>
            <a:br>
              <a:rPr lang="ru-RU" sz="1400" b="0" dirty="0"/>
            </a:br>
            <a:r>
              <a:rPr lang="ru-RU" sz="1400" b="0" dirty="0"/>
              <a:t>5. Практика банкротств. </a:t>
            </a:r>
            <a:br>
              <a:rPr lang="ru-RU" sz="1400" b="0" dirty="0"/>
            </a:br>
            <a:r>
              <a:rPr lang="ru-RU" sz="1400" b="0" dirty="0"/>
              <a:t>6. Основная дискуссия. Субсидиарная ответственность, ответственность пайщиков, руководителей, регулятора. </a:t>
            </a:r>
            <a:br>
              <a:rPr lang="ru-RU" sz="1400" b="0" dirty="0"/>
            </a:br>
            <a:r>
              <a:rPr lang="ru-RU" sz="1400" b="0" dirty="0"/>
              <a:t>7. Как проверить, настоящие ли деньги? Занятие - эксперимент для детей 08 - 14 лет.</a:t>
            </a:r>
            <a:br>
              <a:rPr lang="ru-RU" sz="1400" b="0" dirty="0"/>
            </a:br>
            <a:r>
              <a:rPr lang="ru-RU" sz="1400" b="0" dirty="0"/>
              <a:t>8. Круглый стол по особенностям работы и перспективам развития кредитного кооператива второго уровня. </a:t>
            </a:r>
            <a:br>
              <a:rPr lang="ru-RU" sz="1400" b="0" dirty="0"/>
            </a:br>
            <a:r>
              <a:rPr lang="ru-RU" sz="1400" b="0" dirty="0"/>
              <a:t>9. Практика для тренеров по финансовой грамотности.</a:t>
            </a:r>
            <a:br>
              <a:rPr lang="ru-RU" sz="1400" b="0" dirty="0"/>
            </a:br>
            <a:r>
              <a:rPr lang="ru-RU" sz="1400" b="0" dirty="0"/>
              <a:t>10. Практический опыт успешного прохождения режима временной администрации, введенной Банком России.</a:t>
            </a:r>
            <a:br>
              <a:rPr lang="ru-RU" sz="1400" b="0" dirty="0"/>
            </a:br>
            <a:r>
              <a:rPr lang="ru-RU" sz="1400" b="0" dirty="0"/>
              <a:t>11. Молодёжь в кредитном кооперативе. Пайщики, сотрудники, волонтёры, руководители.</a:t>
            </a:r>
            <a:br>
              <a:rPr lang="ru-RU" sz="1400" b="0" dirty="0"/>
            </a:br>
            <a:r>
              <a:rPr lang="ru-RU" sz="1400" b="0" dirty="0"/>
              <a:t>12. Выставка маркетинговых продуктов для пайщиков, литературы и материалов по финансовой грамотности, исторических и современных изданий по кредитной кооперации.</a:t>
            </a:r>
            <a:endParaRPr lang="ru-RU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6020477"/>
            <a:ext cx="8229601" cy="375787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Корсунская Екатерина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6664" y="2315657"/>
            <a:ext cx="1341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6">
                    <a:lumMod val="50000"/>
                    <a:alpha val="40000"/>
                  </a:schemeClr>
                </a:solidFill>
                <a:cs typeface="Arial" pitchFamily="34" charset="0"/>
              </a:rPr>
              <a:t>1</a:t>
            </a:r>
            <a:endParaRPr lang="ru-RU" b="1" dirty="0">
              <a:solidFill>
                <a:schemeClr val="accent6">
                  <a:lumMod val="50000"/>
                  <a:alpha val="40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092A3-F0DC-4194-B63F-3226A94689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19633">
        <p14:gallery dir="l"/>
      </p:transition>
    </mc:Choice>
    <mc:Fallback>
      <p:transition spd="slow" advTm="196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Культурная программа</a:t>
            </a:r>
            <a:endParaRPr lang="ru-RU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Гросбергс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Ольга</a:t>
            </a:r>
          </a:p>
        </p:txBody>
      </p:sp>
      <p:pic>
        <p:nvPicPr>
          <p:cNvPr id="12" name="Picture 2" descr="http://data10.i.gallery.ru/albums/gallery/327974-448e8-109070185-m750x740-u676d6.jpg">
            <a:extLst>
              <a:ext uri="{FF2B5EF4-FFF2-40B4-BE49-F238E27FC236}">
                <a16:creationId xmlns:a16="http://schemas.microsoft.com/office/drawing/2014/main" id="{C00404E2-E054-49C9-A6BB-390E54EE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69" y="1124744"/>
            <a:ext cx="1626531" cy="1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ata10.i.gallery.ru/albums/gallery/327974-4365f-109070225-m750x740-ucb696.jpg">
            <a:extLst>
              <a:ext uri="{FF2B5EF4-FFF2-40B4-BE49-F238E27FC236}">
                <a16:creationId xmlns:a16="http://schemas.microsoft.com/office/drawing/2014/main" id="{F0C1FB96-F322-4F7E-8941-B6A2BDCC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35" y="1124744"/>
            <a:ext cx="1495934" cy="1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ata10.i.gallery.ru/albums/gallery/327974-fbaaf-109070238-m750x740-u4460b.jpg">
            <a:extLst>
              <a:ext uri="{FF2B5EF4-FFF2-40B4-BE49-F238E27FC236}">
                <a16:creationId xmlns:a16="http://schemas.microsoft.com/office/drawing/2014/main" id="{40008D22-D23B-479A-AD21-E56522DC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69" y="3743578"/>
            <a:ext cx="1626531" cy="108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ata10.i.gallery.ru/albums/gallery/327974-4560a-109070255-m750x740-u12366.jpg">
            <a:extLst>
              <a:ext uri="{FF2B5EF4-FFF2-40B4-BE49-F238E27FC236}">
                <a16:creationId xmlns:a16="http://schemas.microsoft.com/office/drawing/2014/main" id="{0554558D-FEC7-40E3-B8EE-638491CF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73" y="3749838"/>
            <a:ext cx="1617142" cy="1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data10.i.gallery.ru/albums/gallery/327974-c37d4-109070258-m750x740-u70ca6.jpg">
            <a:extLst>
              <a:ext uri="{FF2B5EF4-FFF2-40B4-BE49-F238E27FC236}">
                <a16:creationId xmlns:a16="http://schemas.microsoft.com/office/drawing/2014/main" id="{79E8B821-C9E5-476D-B487-2B6A7A15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77" y="3749486"/>
            <a:ext cx="1617142" cy="10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data10.i.gallery.ru/albums/gallery/327974-c2f23-109070220-m750x740-u51373.jpg">
            <a:extLst>
              <a:ext uri="{FF2B5EF4-FFF2-40B4-BE49-F238E27FC236}">
                <a16:creationId xmlns:a16="http://schemas.microsoft.com/office/drawing/2014/main" id="{AD1FC69B-79A3-4BEE-B643-F307F798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392" y="1124744"/>
            <a:ext cx="1639543" cy="10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content-arn2-1.xx.fbcdn.net/v/t1.0-9/37643225_2090574211013911_7279396935910293504_n.jpg?_nc_cat=111&amp;oh=5090cb965a593bcf4653c5a4609a7b0d&amp;oe=5C2C988E">
            <a:extLst>
              <a:ext uri="{FF2B5EF4-FFF2-40B4-BE49-F238E27FC236}">
                <a16:creationId xmlns:a16="http://schemas.microsoft.com/office/drawing/2014/main" id="{CD2759EC-D386-40F2-A1BC-500E6B4C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4" y="4418384"/>
            <a:ext cx="2640255" cy="16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053010-A98D-4AC5-B7EC-E159BAD1D93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4198">
        <p14:gallery dir="l"/>
      </p:transition>
    </mc:Choice>
    <mc:Fallback>
      <p:transition spd="slow" advTm="41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164" y="2132856"/>
            <a:ext cx="143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  <a:endParaRPr lang="ru-RU" sz="9600" b="1" dirty="0">
              <a:solidFill>
                <a:srgbClr val="2A7A9E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3511" y="2443977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0" dirty="0"/>
              <a:t>1. экскурсия в крепость </a:t>
            </a:r>
            <a:r>
              <a:rPr lang="ru-RU" sz="1800" b="0" dirty="0" err="1"/>
              <a:t>Корела</a:t>
            </a:r>
            <a:r>
              <a:rPr lang="ru-RU" sz="1800" b="0" dirty="0"/>
              <a:t> (г. Приозерск, Ленинградской области).</a:t>
            </a:r>
            <a:br>
              <a:rPr lang="ru-RU" sz="1800" b="0" dirty="0"/>
            </a:br>
            <a:r>
              <a:rPr lang="ru-RU" sz="1800" b="0" dirty="0"/>
              <a:t>2. Знакомство. Посвящение новичков в </a:t>
            </a:r>
            <a:r>
              <a:rPr lang="ru-RU" sz="1800" b="0" dirty="0" err="1"/>
              <a:t>турслётчики</a:t>
            </a:r>
            <a:r>
              <a:rPr lang="ru-RU" sz="1800" b="0" dirty="0"/>
              <a:t>.</a:t>
            </a:r>
            <a:br>
              <a:rPr lang="ru-RU" sz="1800" b="0" dirty="0"/>
            </a:br>
            <a:r>
              <a:rPr lang="ru-RU" sz="1800" b="0" dirty="0"/>
              <a:t>3. "Онежский лосось" - угощения от Организаторов Слёта. Песни под гитару у костра.</a:t>
            </a:r>
            <a:br>
              <a:rPr lang="ru-RU" sz="1800" b="0" dirty="0"/>
            </a:br>
            <a:r>
              <a:rPr lang="ru-RU" sz="1800" b="0" dirty="0"/>
              <a:t>4. Тематический вечер. Казахстан приглашает.</a:t>
            </a:r>
            <a:br>
              <a:rPr lang="ru-RU" sz="1800" b="0" dirty="0"/>
            </a:br>
            <a:r>
              <a:rPr lang="ru-RU" sz="1800" b="0" dirty="0"/>
              <a:t>5. Фестиваль бардовской песни «Голос слёта».</a:t>
            </a:r>
            <a:br>
              <a:rPr lang="ru-RU" sz="1800" b="0" dirty="0"/>
            </a:br>
            <a:r>
              <a:rPr lang="ru-RU" sz="1800" b="0" dirty="0"/>
              <a:t>6. Кулинарный конкурс. Вечер у костра.</a:t>
            </a:r>
            <a:br>
              <a:rPr lang="ru-RU" sz="1800" b="0" dirty="0"/>
            </a:br>
            <a:r>
              <a:rPr lang="ru-RU" sz="1800" b="0" dirty="0"/>
              <a:t>7. Экскурсия в горный парк </a:t>
            </a:r>
            <a:r>
              <a:rPr lang="ru-RU" sz="1800" b="0" dirty="0" err="1"/>
              <a:t>Рускеала</a:t>
            </a:r>
            <a:r>
              <a:rPr lang="ru-RU" sz="1800" b="0" dirty="0"/>
              <a:t> (водопады и мраморный каньон).</a:t>
            </a:r>
            <a:br>
              <a:rPr lang="ru-RU" sz="1800" b="0" dirty="0"/>
            </a:br>
            <a:r>
              <a:rPr lang="ru-RU" sz="1800" b="0" dirty="0"/>
              <a:t>8. КВН концерт.</a:t>
            </a:r>
            <a:br>
              <a:rPr lang="ru-RU" sz="1800" b="0" dirty="0"/>
            </a:br>
            <a:r>
              <a:rPr lang="ru-RU" sz="1800" b="0" dirty="0"/>
              <a:t>9. Гардарика </a:t>
            </a:r>
            <a:r>
              <a:rPr lang="en-US" sz="1800" b="0" dirty="0"/>
              <a:t>OPEN</a:t>
            </a:r>
            <a:r>
              <a:rPr lang="ru-RU" sz="1800" b="0" dirty="0"/>
              <a:t>.</a:t>
            </a:r>
            <a:br>
              <a:rPr lang="ru-RU" sz="1800" b="0" dirty="0"/>
            </a:br>
            <a:r>
              <a:rPr lang="ru-RU" sz="1800" b="0" dirty="0"/>
              <a:t>10.  ДИСКОТЕКА.</a:t>
            </a:r>
            <a:endParaRPr lang="ru-RU" sz="18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Куратор: </a:t>
            </a:r>
            <a:r>
              <a:rPr lang="ru-RU" sz="17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Гросбергс</a:t>
            </a:r>
            <a:r>
              <a:rPr lang="ru-RU" sz="17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Ольга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D3456-BF16-44FF-9153-FC5095A4C8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85" y="5693358"/>
            <a:ext cx="912431" cy="8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3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00" advTm="9932">
        <p14:gallery dir="l"/>
      </p:transition>
    </mc:Choice>
    <mc:Fallback>
      <p:transition spd="slow" advTm="9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09QH3iDYSZce3zG7lU8ci"/>
</p:tagLst>
</file>

<file path=ppt/theme/theme1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281</Words>
  <Application>Microsoft Office PowerPoint</Application>
  <PresentationFormat>Экран (4:3)</PresentationFormat>
  <Paragraphs>83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Georgia</vt:lpstr>
      <vt:lpstr>Знакомство с PowerPoint 2010</vt:lpstr>
      <vt:lpstr>X Международный туристический Слёт кредитных союзов Карельский Берег 2018</vt:lpstr>
      <vt:lpstr>Х Международный Слёт кредитных союзов «Карельский Берег- 2018»  Организатор Проекта: Ассоциация «Гардарика» Со-организаторы Проекта: ЮРАКС, Лига Кураторы Проекта: Мариничев Ю.Б., Гамеров Ю.С. Директор Проекта: Тимохина Н.Н. Место проведения Слёта: Республика Карелия,   пос. Вяртсиля, турбаза «Гардарика» Даты проведения: 17 – 21.07.2017 Оператор Слета: «Клевер Фонд» </vt:lpstr>
      <vt:lpstr>Оргструктура проекта</vt:lpstr>
      <vt:lpstr>Презентация PowerPoint</vt:lpstr>
      <vt:lpstr>Презентация PowerPoint</vt:lpstr>
      <vt:lpstr>Деловая программа</vt:lpstr>
      <vt:lpstr>Деловая программа: 1.Кредитной кооперации 25 лет. Успехи, уроки, задачи. Кто наши пайщики сейчас и в будущем. 2. Базовый стандарт по управлению рисками. Живём по новому.  3. Тренинг по публичному выступлению.  4. Страхование КПК и пайщиков. Возможно ли создание инструмента, когда долг умирает вместе с пайщиком. 5. Практика банкротств.  6. Основная дискуссия. Субсидиарная ответственность, ответственность пайщиков, руководителей, регулятора.  7. Как проверить, настоящие ли деньги? Занятие - эксперимент для детей 08 - 14 лет. 8. Круглый стол по особенностям работы и перспективам развития кредитного кооператива второго уровня.  9. Практика для тренеров по финансовой грамотности. 10. Практический опыт успешного прохождения режима временной администрации, введенной Банком России. 11. Молодёжь в кредитном кооперативе. Пайщики, сотрудники, волонтёры, руководители. 12. Выставка маркетинговых продуктов для пайщиков, литературы и материалов по финансовой грамотности, исторических и современных изданий по кредитной кооперации.</vt:lpstr>
      <vt:lpstr>Культурная программа</vt:lpstr>
      <vt:lpstr>1. экскурсия в крепость Корела (г. Приозерск, Ленинградской области). 2. Знакомство. Посвящение новичков в турслётчики. 3. "Онежский лосось" - угощения от Организаторов Слёта. Песни под гитару у костра. 4. Тематический вечер. Казахстан приглашает. 5. Фестиваль бардовской песни «Голос слёта». 6. Кулинарный конкурс. Вечер у костра. 7. Экскурсия в горный парк Рускеала (водопады и мраморный каньон). 8. КВН концерт. 9. Гардарика OPEN. 10.  ДИСКОТЕКА.</vt:lpstr>
      <vt:lpstr>Спортивная программа</vt:lpstr>
      <vt:lpstr>Волейбол. Хёрлинг. Дартс. Гигантские шашки.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Фотоотчёт «КБ-2018»: http://karelskibereg.gallery.ru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2018-08-10T21:45:32Z</dcterms:created>
  <dcterms:modified xsi:type="dcterms:W3CDTF">2018-09-21T12:58:21Z</dcterms:modified>
</cp:coreProperties>
</file>